
<file path=[Content_Types].xml><?xml version="1.0" encoding="utf-8"?>
<Types xmlns="http://schemas.openxmlformats.org/package/2006/content-types">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showSpecialPlsOnTitleSld="0" firstSlideNum="0">
  <p:sldMasterIdLst>
    <p:sldMasterId id="2147483654" r:id="rId4"/>
  </p:sldMasterIdLst>
  <p:notesMasterIdLst>
    <p:notesMasterId r:id="rId5"/>
  </p:notesMasterIdLst>
  <p:sldIdLst>
    <p:sldId id="256" r:id="rId6"/>
    <p:sldId id="257" r:id="rId7"/>
    <p:sldId id="258" r:id="rId8"/>
    <p:sldId id="259" r:id="rId9"/>
    <p:sldId id="260" r:id="rId10"/>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presProps.xml" Type="http://schemas.openxmlformats.org/officeDocument/2006/relationships/presProps" Id="rId2"/><Relationship Target="theme/theme3.xml" Type="http://schemas.openxmlformats.org/officeDocument/2006/relationships/theme" Id="rId1"/><Relationship Target="slides/slide5.xml" Type="http://schemas.openxmlformats.org/officeDocument/2006/relationships/slide" Id="rId10"/><Relationship Target="slideMasters/slideMaster1.xml" Type="http://schemas.openxmlformats.org/officeDocument/2006/relationships/slideMaster" Id="rId4"/><Relationship Target="tableStyles.xml" Type="http://schemas.openxmlformats.org/officeDocument/2006/relationships/tableStyles" Id="rId3"/><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 name="Shape 3"/>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 name="Shape 25"/>
        <p:cNvGrpSpPr/>
        <p:nvPr/>
      </p:nvGrpSpPr>
      <p:grpSpPr>
        <a:xfrm>
          <a:off y="0" x="0"/>
          <a:ext cy="0" cx="0"/>
          <a:chOff y="0" x="0"/>
          <a:chExt cy="0" cx="0"/>
        </a:xfrm>
      </p:grpSpPr>
      <p:sp>
        <p:nvSpPr>
          <p:cNvPr id="26" name="Shape 2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7" name="Shape 27"/>
          <p:cNvSpPr txBox="1"/>
          <p:nvPr>
            <p:ph idx="1" type="body"/>
          </p:nvPr>
        </p:nvSpPr>
        <p:spPr>
          <a:xfrm>
            <a:off y="4343400" x="685800"/>
            <a:ext cy="4114800" cx="5486399"/>
          </a:xfrm>
          <a:prstGeom prst="rect">
            <a:avLst/>
          </a:prstGeom>
        </p:spPr>
        <p:txBody>
          <a:bodyPr bIns="91425" rIns="91425" lIns="91425" tIns="91425" anchor="t" anchorCtr="0">
            <a:sp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 name="Shape 31"/>
        <p:cNvGrpSpPr/>
        <p:nvPr/>
      </p:nvGrpSpPr>
      <p:grpSpPr>
        <a:xfrm>
          <a:off y="0" x="0"/>
          <a:ext cy="0" cx="0"/>
          <a:chOff y="0" x="0"/>
          <a:chExt cy="0" cx="0"/>
        </a:xfrm>
      </p:grpSpPr>
      <p:sp>
        <p:nvSpPr>
          <p:cNvPr id="32" name="Shape 3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3" name="Shape 33"/>
          <p:cNvSpPr txBox="1"/>
          <p:nvPr>
            <p:ph idx="1" type="body"/>
          </p:nvPr>
        </p:nvSpPr>
        <p:spPr>
          <a:xfrm>
            <a:off y="4343400" x="685800"/>
            <a:ext cy="4114800" cx="5486399"/>
          </a:xfrm>
          <a:prstGeom prst="rect">
            <a:avLst/>
          </a:prstGeom>
        </p:spPr>
        <p:txBody>
          <a:bodyPr bIns="91425" rIns="91425" lIns="91425" tIns="91425" anchor="t" anchorCtr="0">
            <a:sp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7" name="Shape 37"/>
        <p:cNvGrpSpPr/>
        <p:nvPr/>
      </p:nvGrpSpPr>
      <p:grpSpPr>
        <a:xfrm>
          <a:off y="0" x="0"/>
          <a:ext cy="0" cx="0"/>
          <a:chOff y="0" x="0"/>
          <a:chExt cy="0" cx="0"/>
        </a:xfrm>
      </p:grpSpPr>
      <p:sp>
        <p:nvSpPr>
          <p:cNvPr id="38" name="Shape 3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9" name="Shape 39"/>
          <p:cNvSpPr txBox="1"/>
          <p:nvPr>
            <p:ph idx="1" type="body"/>
          </p:nvPr>
        </p:nvSpPr>
        <p:spPr>
          <a:xfrm>
            <a:off y="4343400" x="685800"/>
            <a:ext cy="4114800" cx="5486399"/>
          </a:xfrm>
          <a:prstGeom prst="rect">
            <a:avLst/>
          </a:prstGeom>
        </p:spPr>
        <p:txBody>
          <a:bodyPr bIns="91425" rIns="91425" lIns="91425" tIns="91425" anchor="t" anchorCtr="0">
            <a:sp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3" name="Shape 43"/>
        <p:cNvGrpSpPr/>
        <p:nvPr/>
      </p:nvGrpSpPr>
      <p:grpSpPr>
        <a:xfrm>
          <a:off y="0" x="0"/>
          <a:ext cy="0" cx="0"/>
          <a:chOff y="0" x="0"/>
          <a:chExt cy="0" cx="0"/>
        </a:xfrm>
      </p:grpSpPr>
      <p:sp>
        <p:nvSpPr>
          <p:cNvPr id="44" name="Shape 4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45" name="Shape 45"/>
          <p:cNvSpPr txBox="1"/>
          <p:nvPr>
            <p:ph idx="1" type="body"/>
          </p:nvPr>
        </p:nvSpPr>
        <p:spPr>
          <a:xfrm>
            <a:off y="4343400" x="685800"/>
            <a:ext cy="4114800" cx="5486399"/>
          </a:xfrm>
          <a:prstGeom prst="rect">
            <a:avLst/>
          </a:prstGeom>
        </p:spPr>
        <p:txBody>
          <a:bodyPr bIns="91425" rIns="91425" lIns="91425" tIns="91425" anchor="t" anchorCtr="0">
            <a:sp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9" name="Shape 49"/>
        <p:cNvGrpSpPr/>
        <p:nvPr/>
      </p:nvGrpSpPr>
      <p:grpSpPr>
        <a:xfrm>
          <a:off y="0" x="0"/>
          <a:ext cy="0" cx="0"/>
          <a:chOff y="0" x="0"/>
          <a:chExt cy="0" cx="0"/>
        </a:xfrm>
      </p:grpSpPr>
      <p:sp>
        <p:nvSpPr>
          <p:cNvPr id="50" name="Shape 5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1" name="Shape 51"/>
          <p:cNvSpPr txBox="1"/>
          <p:nvPr>
            <p:ph idx="1" type="body"/>
          </p:nvPr>
        </p:nvSpPr>
        <p:spPr>
          <a:xfrm>
            <a:off y="4343400" x="685800"/>
            <a:ext cy="4114800" cx="5486399"/>
          </a:xfrm>
          <a:prstGeom prst="rect">
            <a:avLst/>
          </a:prstGeom>
        </p:spPr>
        <p:txBody>
          <a:bodyPr bIns="91425" rIns="91425" lIns="91425" tIns="91425" anchor="t" anchorCtr="0">
            <a:sp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txBox="1"/>
          <p:nvPr>
            <p:ph idx="1" type="subTitle"/>
          </p:nvPr>
        </p:nvSpPr>
        <p:spPr>
          <a:xfrm>
            <a:off y="2840053" x="685800"/>
            <a:ext cy="784799" cx="7772400"/>
          </a:xfrm>
          <a:prstGeom prst="rect">
            <a:avLst/>
          </a:prstGeom>
        </p:spPr>
        <p:txBody>
          <a:bodyPr bIns="91425" rIns="91425" lIns="91425" t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p:txBody>
      </p:sp>
      <p:sp>
        <p:nvSpPr>
          <p:cNvPr id="9" name="Shape 9"/>
          <p:cNvSpPr txBox="1"/>
          <p:nvPr>
            <p:ph type="ctrTitle"/>
          </p:nvPr>
        </p:nvSpPr>
        <p:spPr>
          <a:xfrm>
            <a:off y="1583342" x="685800"/>
            <a:ext cy="1159799" cx="7772400"/>
          </a:xfrm>
          <a:prstGeom prst="rect">
            <a:avLst/>
          </a:prstGeom>
        </p:spPr>
        <p:txBody>
          <a:bodyPr bIns="91425" rIns="91425" lIns="91425" t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0" name="Shape 10"/>
        <p:cNvGrpSpPr/>
        <p:nvPr/>
      </p:nvGrpSpPr>
      <p:grpSpPr>
        <a:xfrm>
          <a:off y="0" x="0"/>
          <a:ext cy="0" cx="0"/>
          <a:chOff y="0" x="0"/>
          <a:chExt cy="0" cx="0"/>
        </a:xfrm>
      </p:grpSpPr>
      <p:sp>
        <p:nvSpPr>
          <p:cNvPr id="11" name="Shape 11"/>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2" name="Shape 12"/>
          <p:cNvSpPr txBox="1"/>
          <p:nvPr>
            <p:ph idx="1" type="body"/>
          </p:nvPr>
        </p:nvSpPr>
        <p:spPr>
          <a:xfrm>
            <a:off y="1200150" x="457200"/>
            <a:ext cy="3725699" cx="82296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3" name="Shape 13"/>
        <p:cNvGrpSpPr/>
        <p:nvPr/>
      </p:nvGrpSpPr>
      <p:grpSpPr>
        <a:xfrm>
          <a:off y="0" x="0"/>
          <a:ext cy="0" cx="0"/>
          <a:chOff y="0" x="0"/>
          <a:chExt cy="0" cx="0"/>
        </a:xfrm>
      </p:grpSpPr>
      <p:sp>
        <p:nvSpPr>
          <p:cNvPr id="14" name="Shape 14"/>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5" name="Shape 15"/>
          <p:cNvSpPr txBox="1"/>
          <p:nvPr>
            <p:ph idx="1" type="body"/>
          </p:nvPr>
        </p:nvSpPr>
        <p:spPr>
          <a:xfrm>
            <a:off y="1200150" x="457200"/>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6" name="Shape 16"/>
          <p:cNvSpPr txBox="1"/>
          <p:nvPr>
            <p:ph idx="2" type="body"/>
          </p:nvPr>
        </p:nvSpPr>
        <p:spPr>
          <a:xfrm>
            <a:off y="1200150" x="4692273"/>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7" name="Shape 17"/>
        <p:cNvGrpSpPr/>
        <p:nvPr/>
      </p:nvGrpSpPr>
      <p:grpSpPr>
        <a:xfrm>
          <a:off y="0" x="0"/>
          <a:ext cy="0" cx="0"/>
          <a:chOff y="0" x="0"/>
          <a:chExt cy="0" cx="0"/>
        </a:xfrm>
      </p:grpSpPr>
      <p:sp>
        <p:nvSpPr>
          <p:cNvPr id="18" name="Shape 18"/>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9" name="Shape 19"/>
        <p:cNvGrpSpPr/>
        <p:nvPr/>
      </p:nvGrpSpPr>
      <p:grpSpPr>
        <a:xfrm>
          <a:off y="0" x="0"/>
          <a:ext cy="0" cx="0"/>
          <a:chOff y="0" x="0"/>
          <a:chExt cy="0" cx="0"/>
        </a:xfrm>
      </p:grpSpPr>
      <p:sp>
        <p:nvSpPr>
          <p:cNvPr id="20" name="Shape 20"/>
          <p:cNvSpPr txBox="1"/>
          <p:nvPr>
            <p:ph idx="1" type="body"/>
          </p:nvPr>
        </p:nvSpPr>
        <p:spPr>
          <a:xfrm>
            <a:off y="4406309" x="457200"/>
            <a:ext cy="519599" cx="8229600"/>
          </a:xfrm>
          <a:prstGeom prst="rect">
            <a:avLst/>
          </a:prstGeom>
        </p:spPr>
        <p:txBody>
          <a:bodyPr bIns="91425" rIns="91425" lIns="91425" tIns="91425" anchor="t" anchorCtr="0"/>
          <a:lstStyle>
            <a:lvl1pPr algn="ctr">
              <a:spcBef>
                <a:spcPts val="0"/>
              </a:spcBef>
              <a:buClr>
                <a:schemeClr val="dk1"/>
              </a:buClr>
              <a:buSzPct val="100000"/>
              <a:buNone/>
              <a:defRPr sz="1800">
                <a:solidFill>
                  <a:schemeClr val="dk1"/>
                </a:solidFill>
              </a:defRPr>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1" name="Shape 2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2.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EAD1DC"/>
        </a:soli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400" cx="8229600"/>
          </a:xfrm>
          <a:prstGeom prst="rect">
            <a:avLst/>
          </a:prstGeom>
          <a:noFill/>
          <a:ln>
            <a:noFill/>
          </a:ln>
        </p:spPr>
        <p:txBody>
          <a:bodyPr bIns="91425" rIns="91425" lIns="91425" tIns="91425" anchor="b" anchorCtr="0"/>
          <a:lstStyle>
            <a:lvl1pPr>
              <a:spcBef>
                <a:spcPts val="0"/>
              </a:spcBef>
              <a:buClr>
                <a:schemeClr val="dk1"/>
              </a:buClr>
              <a:buSzPct val="100000"/>
              <a:buNone/>
              <a:defRPr b="1" sz="3600">
                <a:solidFill>
                  <a:schemeClr val="dk1"/>
                </a:solidFill>
              </a:defRPr>
            </a:lvl1pPr>
            <a:lvl2pPr>
              <a:spcBef>
                <a:spcPts val="0"/>
              </a:spcBef>
              <a:buClr>
                <a:schemeClr val="dk1"/>
              </a:buClr>
              <a:buSzPct val="100000"/>
              <a:buNone/>
              <a:defRPr b="1" sz="3600">
                <a:solidFill>
                  <a:schemeClr val="dk1"/>
                </a:solidFill>
              </a:defRPr>
            </a:lvl2pPr>
            <a:lvl3pPr>
              <a:spcBef>
                <a:spcPts val="0"/>
              </a:spcBef>
              <a:buClr>
                <a:schemeClr val="dk1"/>
              </a:buClr>
              <a:buSzPct val="100000"/>
              <a:buNone/>
              <a:defRPr b="1" sz="3600">
                <a:solidFill>
                  <a:schemeClr val="dk1"/>
                </a:solidFill>
              </a:defRPr>
            </a:lvl3pPr>
            <a:lvl4pPr>
              <a:spcBef>
                <a:spcPts val="0"/>
              </a:spcBef>
              <a:buClr>
                <a:schemeClr val="dk1"/>
              </a:buClr>
              <a:buSzPct val="100000"/>
              <a:buNone/>
              <a:defRPr b="1" sz="3600">
                <a:solidFill>
                  <a:schemeClr val="dk1"/>
                </a:solidFill>
              </a:defRPr>
            </a:lvl4pPr>
            <a:lvl5pPr>
              <a:spcBef>
                <a:spcPts val="0"/>
              </a:spcBef>
              <a:buClr>
                <a:schemeClr val="dk1"/>
              </a:buClr>
              <a:buSzPct val="100000"/>
              <a:buNone/>
              <a:defRPr b="1" sz="3600">
                <a:solidFill>
                  <a:schemeClr val="dk1"/>
                </a:solidFill>
              </a:defRPr>
            </a:lvl5pPr>
            <a:lvl6pPr>
              <a:spcBef>
                <a:spcPts val="0"/>
              </a:spcBef>
              <a:buClr>
                <a:schemeClr val="dk1"/>
              </a:buClr>
              <a:buSzPct val="100000"/>
              <a:buNone/>
              <a:defRPr b="1" sz="3600">
                <a:solidFill>
                  <a:schemeClr val="dk1"/>
                </a:solidFill>
              </a:defRPr>
            </a:lvl6pPr>
            <a:lvl7pPr>
              <a:spcBef>
                <a:spcPts val="0"/>
              </a:spcBef>
              <a:buClr>
                <a:schemeClr val="dk1"/>
              </a:buClr>
              <a:buSzPct val="100000"/>
              <a:buNone/>
              <a:defRPr b="1" sz="3600">
                <a:solidFill>
                  <a:schemeClr val="dk1"/>
                </a:solidFill>
              </a:defRPr>
            </a:lvl7pPr>
            <a:lvl8pPr>
              <a:spcBef>
                <a:spcPts val="0"/>
              </a:spcBef>
              <a:buClr>
                <a:schemeClr val="dk1"/>
              </a:buClr>
              <a:buSzPct val="100000"/>
              <a:buNone/>
              <a:defRPr b="1" sz="3600">
                <a:solidFill>
                  <a:schemeClr val="dk1"/>
                </a:solidFill>
              </a:defRPr>
            </a:lvl8pPr>
            <a:lvl9pPr>
              <a:spcBef>
                <a:spcPts val="0"/>
              </a:spcBef>
              <a:buClr>
                <a:schemeClr val="dk1"/>
              </a:buClr>
              <a:buSzPct val="100000"/>
              <a:buNone/>
              <a:defRPr b="1" sz="3600">
                <a:solidFill>
                  <a:schemeClr val="dk1"/>
                </a:solidFill>
              </a:defRPr>
            </a:lvl9pPr>
          </a:lstStyle>
          <a:p/>
        </p:txBody>
      </p:sp>
      <p:sp>
        <p:nvSpPr>
          <p:cNvPr id="6" name="Shape 6"/>
          <p:cNvSpPr txBox="1"/>
          <p:nvPr>
            <p:ph idx="1" type="body"/>
          </p:nvPr>
        </p:nvSpPr>
        <p:spPr>
          <a:xfrm>
            <a:off y="1200150" x="457200"/>
            <a:ext cy="3725699" cx="8229600"/>
          </a:xfrm>
          <a:prstGeom prst="rect">
            <a:avLst/>
          </a:prstGeom>
          <a:noFill/>
          <a:ln>
            <a:noFill/>
          </a:ln>
        </p:spPr>
        <p:txBody>
          <a:bodyPr bIns="91425" rIns="91425" lIns="91425" tIns="91425" anchor="t" anchorCtr="0"/>
          <a:lstStyle>
            <a:lvl1pPr>
              <a:spcBef>
                <a:spcPts val="600"/>
              </a:spcBef>
              <a:buSzPct val="100000"/>
              <a:defRPr sz="3000"/>
            </a:lvl1pPr>
            <a:lvl2pPr>
              <a:spcBef>
                <a:spcPts val="480"/>
              </a:spcBef>
              <a:buSzPct val="100000"/>
              <a:defRPr sz="2400"/>
            </a:lvl2pPr>
            <a:lvl3pPr>
              <a:spcBef>
                <a:spcPts val="480"/>
              </a:spcBef>
              <a:buSzPct val="100000"/>
              <a:defRPr sz="2400"/>
            </a:lvl3pPr>
            <a:lvl4pPr>
              <a:spcBef>
                <a:spcPts val="360"/>
              </a:spcBef>
              <a:buSzPct val="100000"/>
              <a:defRPr sz="1800"/>
            </a:lvl4pPr>
            <a:lvl5pPr>
              <a:spcBef>
                <a:spcPts val="360"/>
              </a:spcBef>
              <a:buSzPct val="100000"/>
              <a:defRPr sz="1800"/>
            </a:lvl5pPr>
            <a:lvl6pPr>
              <a:spcBef>
                <a:spcPts val="360"/>
              </a:spcBef>
              <a:buSzPct val="100000"/>
              <a:defRPr sz="1800"/>
            </a:lvl6pPr>
            <a:lvl7pPr>
              <a:spcBef>
                <a:spcPts val="360"/>
              </a:spcBef>
              <a:buSzPct val="100000"/>
              <a:defRPr sz="1800"/>
            </a:lvl7pPr>
            <a:lvl8pPr>
              <a:spcBef>
                <a:spcPts val="360"/>
              </a:spcBef>
              <a:buSzPct val="100000"/>
              <a:defRPr sz="1800"/>
            </a:lvl8pPr>
            <a:lvl9pPr>
              <a:spcBef>
                <a:spcPts val="360"/>
              </a:spcBef>
              <a:buSzPct val="100000"/>
              <a:defRPr sz="1800"/>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 name="Shape 22"/>
        <p:cNvGrpSpPr/>
        <p:nvPr/>
      </p:nvGrpSpPr>
      <p:grpSpPr>
        <a:xfrm>
          <a:off y="0" x="0"/>
          <a:ext cy="0" cx="0"/>
          <a:chOff y="0" x="0"/>
          <a:chExt cy="0" cx="0"/>
        </a:xfrm>
      </p:grpSpPr>
      <p:sp>
        <p:nvSpPr>
          <p:cNvPr id="23" name="Shape 23"/>
          <p:cNvSpPr txBox="1"/>
          <p:nvPr>
            <p:ph type="ctrTitle"/>
          </p:nvPr>
        </p:nvSpPr>
        <p:spPr>
          <a:xfrm>
            <a:off y="1583342" x="685800"/>
            <a:ext cy="1159799" cx="7772400"/>
          </a:xfrm>
          <a:prstGeom prst="rect">
            <a:avLst/>
          </a:prstGeom>
        </p:spPr>
        <p:txBody>
          <a:bodyPr bIns="91425" rIns="91425" lIns="91425" tIns="91425" anchor="b" anchorCtr="0">
            <a:spAutoFit/>
          </a:bodyPr>
          <a:lstStyle/>
          <a:p>
            <a:pPr>
              <a:spcBef>
                <a:spcPts val="0"/>
              </a:spcBef>
              <a:buNone/>
            </a:pPr>
            <a:r>
              <a:rPr lang="en">
                <a:latin typeface="Times New Roman"/>
                <a:ea typeface="Times New Roman"/>
                <a:cs typeface="Times New Roman"/>
                <a:sym typeface="Times New Roman"/>
              </a:rPr>
              <a:t>Grapes of Wrath: Sex</a:t>
            </a:r>
          </a:p>
        </p:txBody>
      </p:sp>
      <p:sp>
        <p:nvSpPr>
          <p:cNvPr id="24" name="Shape 24"/>
          <p:cNvSpPr txBox="1"/>
          <p:nvPr>
            <p:ph idx="1" type="subTitle"/>
          </p:nvPr>
        </p:nvSpPr>
        <p:spPr>
          <a:xfrm>
            <a:off y="2840053" x="685800"/>
            <a:ext cy="784799" cx="7772400"/>
          </a:xfrm>
          <a:prstGeom prst="rect">
            <a:avLst/>
          </a:prstGeom>
        </p:spPr>
        <p:txBody>
          <a:bodyPr bIns="91425" rIns="91425" lIns="91425" tIns="91425" anchor="t" anchorCtr="0">
            <a:spAutoFit/>
          </a:bodyPr>
          <a:lstStyle/>
          <a:p>
            <a:pPr>
              <a:spcBef>
                <a:spcPts val="0"/>
              </a:spcBef>
              <a:buNone/>
            </a:pPr>
            <a:r>
              <a:rPr sz="2400" lang="en">
                <a:latin typeface="Times New Roman"/>
                <a:ea typeface="Times New Roman"/>
                <a:cs typeface="Times New Roman"/>
                <a:sym typeface="Times New Roman"/>
              </a:rPr>
              <a:t>Liv Hurley, Iris Salswach, Kat Jusko, Amy Ikejiaku</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 name="Shape 28"/>
        <p:cNvGrpSpPr/>
        <p:nvPr/>
      </p:nvGrpSpPr>
      <p:grpSpPr>
        <a:xfrm>
          <a:off y="0" x="0"/>
          <a:ext cy="0" cx="0"/>
          <a:chOff y="0" x="0"/>
          <a:chExt cy="0" cx="0"/>
        </a:xfrm>
      </p:grpSpPr>
      <p:sp>
        <p:nvSpPr>
          <p:cNvPr id="29" name="Shape 29"/>
          <p:cNvSpPr txBox="1"/>
          <p:nvPr>
            <p:ph type="title"/>
          </p:nvPr>
        </p:nvSpPr>
        <p:spPr>
          <a:xfrm>
            <a:off y="205978" x="457200"/>
            <a:ext cy="857400" cx="8229600"/>
          </a:xfrm>
          <a:prstGeom prst="rect">
            <a:avLst/>
          </a:prstGeom>
        </p:spPr>
        <p:txBody>
          <a:bodyPr bIns="91425" rIns="91425" lIns="91425" tIns="91425" anchor="b" anchorCtr="0">
            <a:spAutoFit/>
          </a:bodyPr>
          <a:lstStyle/>
          <a:p>
            <a:pPr algn="ctr">
              <a:spcBef>
                <a:spcPts val="0"/>
              </a:spcBef>
              <a:buNone/>
            </a:pPr>
            <a:r>
              <a:rPr lang="en">
                <a:latin typeface="Times New Roman"/>
                <a:ea typeface="Times New Roman"/>
                <a:cs typeface="Times New Roman"/>
                <a:sym typeface="Times New Roman"/>
              </a:rPr>
              <a:t>Quote</a:t>
            </a:r>
          </a:p>
        </p:txBody>
      </p:sp>
      <p:sp>
        <p:nvSpPr>
          <p:cNvPr id="30" name="Shape 30"/>
          <p:cNvSpPr txBox="1"/>
          <p:nvPr>
            <p:ph idx="1" type="body"/>
          </p:nvPr>
        </p:nvSpPr>
        <p:spPr>
          <a:xfrm>
            <a:off y="1200150" x="457200"/>
            <a:ext cy="3725699" cx="8229600"/>
          </a:xfrm>
          <a:prstGeom prst="rect">
            <a:avLst/>
          </a:prstGeom>
        </p:spPr>
        <p:txBody>
          <a:bodyPr bIns="91425" rIns="91425" lIns="91425" tIns="91425" anchor="t" anchorCtr="0">
            <a:spAutoFit/>
          </a:bodyPr>
          <a:lstStyle/>
          <a:p>
            <a:pPr rtl="0">
              <a:spcBef>
                <a:spcPts val="0"/>
              </a:spcBef>
              <a:buNone/>
            </a:pPr>
            <a:r>
              <a:rPr lang="en">
                <a:latin typeface="Times New Roman"/>
                <a:ea typeface="Times New Roman"/>
                <a:cs typeface="Times New Roman"/>
                <a:sym typeface="Times New Roman"/>
              </a:rPr>
              <a:t>“An’ here’s them people gettin’ grace so hard they’re jumpin’ an’ shoutin’. Now they say layin’ up with a girl comes from the devil. But the more grace a girl got in her, they quicker she wants to go out to the grass.” (Ch.4, p.22)</a:t>
            </a:r>
          </a:p>
          <a:p>
            <a:pPr rtl="0" lvl="0" indent="-419100" marL="457200">
              <a:spcBef>
                <a:spcPts val="0"/>
              </a:spcBef>
              <a:buClr>
                <a:srgbClr val="000000"/>
              </a:buClr>
              <a:buSzPct val="100000"/>
              <a:buFont typeface="Arial"/>
              <a:buChar char="●"/>
            </a:pPr>
            <a:r>
              <a:rPr lang="en">
                <a:latin typeface="Times New Roman"/>
                <a:ea typeface="Times New Roman"/>
                <a:cs typeface="Times New Roman"/>
                <a:sym typeface="Times New Roman"/>
              </a:rPr>
              <a:t>Rebellion/liberation from preaching</a:t>
            </a:r>
          </a:p>
          <a:p>
            <a:pPr rtl="0" lvl="0" indent="-419100" marL="457200">
              <a:spcBef>
                <a:spcPts val="0"/>
              </a:spcBef>
              <a:buClr>
                <a:srgbClr val="000000"/>
              </a:buClr>
              <a:buSzPct val="100000"/>
              <a:buFont typeface="Arial"/>
              <a:buChar char="●"/>
            </a:pPr>
            <a:r>
              <a:rPr lang="en">
                <a:latin typeface="Times New Roman"/>
                <a:ea typeface="Times New Roman"/>
                <a:cs typeface="Times New Roman"/>
                <a:sym typeface="Times New Roman"/>
              </a:rPr>
              <a:t>Dominance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 name="Shape 34"/>
        <p:cNvGrpSpPr/>
        <p:nvPr/>
      </p:nvGrpSpPr>
      <p:grpSpPr>
        <a:xfrm>
          <a:off y="0" x="0"/>
          <a:ext cy="0" cx="0"/>
          <a:chOff y="0" x="0"/>
          <a:chExt cy="0" cx="0"/>
        </a:xfrm>
      </p:grpSpPr>
      <p:sp>
        <p:nvSpPr>
          <p:cNvPr id="35" name="Shape 35"/>
          <p:cNvSpPr txBox="1"/>
          <p:nvPr>
            <p:ph type="title"/>
          </p:nvPr>
        </p:nvSpPr>
        <p:spPr>
          <a:xfrm>
            <a:off y="205978" x="457200"/>
            <a:ext cy="857400" cx="8229600"/>
          </a:xfrm>
          <a:prstGeom prst="rect">
            <a:avLst/>
          </a:prstGeom>
        </p:spPr>
        <p:txBody>
          <a:bodyPr bIns="91425" rIns="91425" lIns="91425" tIns="91425" anchor="b" anchorCtr="0">
            <a:spAutoFit/>
          </a:bodyPr>
          <a:lstStyle/>
          <a:p>
            <a:pPr algn="ctr">
              <a:spcBef>
                <a:spcPts val="0"/>
              </a:spcBef>
              <a:buNone/>
            </a:pPr>
            <a:r>
              <a:rPr lang="en">
                <a:latin typeface="Times New Roman"/>
                <a:ea typeface="Times New Roman"/>
                <a:cs typeface="Times New Roman"/>
                <a:sym typeface="Times New Roman"/>
              </a:rPr>
              <a:t>Quote</a:t>
            </a:r>
          </a:p>
        </p:txBody>
      </p:sp>
      <p:sp>
        <p:nvSpPr>
          <p:cNvPr id="36" name="Shape 36"/>
          <p:cNvSpPr txBox="1"/>
          <p:nvPr>
            <p:ph idx="1" type="body"/>
          </p:nvPr>
        </p:nvSpPr>
        <p:spPr>
          <a:xfrm>
            <a:off y="1200150" x="457200"/>
            <a:ext cy="3725699" cx="8229600"/>
          </a:xfrm>
          <a:prstGeom prst="rect">
            <a:avLst/>
          </a:prstGeom>
        </p:spPr>
        <p:txBody>
          <a:bodyPr bIns="91425" rIns="91425" lIns="91425" tIns="91425" anchor="t" anchorCtr="0">
            <a:spAutoFit/>
          </a:bodyPr>
          <a:lstStyle/>
          <a:p>
            <a:pPr rtl="0">
              <a:spcBef>
                <a:spcPts val="0"/>
              </a:spcBef>
              <a:buNone/>
            </a:pPr>
            <a:r>
              <a:rPr sz="1800" lang="en">
                <a:latin typeface="Times New Roman"/>
                <a:ea typeface="Times New Roman"/>
                <a:cs typeface="Times New Roman"/>
                <a:sym typeface="Times New Roman"/>
              </a:rPr>
              <a:t>“For a minute Rose of Sharon sat still in the whispering barn. Then she hoisted herself up and drew the comfort about her. She moved slowly to the corner and stood looking down at the wasted face, into the wide, frightened eyes. Then slowly she lay down beside him. He shook his head slowly from side to side. Rose of Sharon loosened one side of the blanket and bared her breast. ‘You got to,’ she said. She squirmed closer and pulled his head close. ‘There!’ Her hand moved behind his head and supported it. Her fingers moved gently in his hair. She looked up and across the barn, and her lips came together and smiled mysteriously.” (Ch.30, p.479)</a:t>
            </a:r>
          </a:p>
          <a:p>
            <a:pPr rtl="0" lvl="0" indent="-381000" marL="457200">
              <a:spcBef>
                <a:spcPts val="0"/>
              </a:spcBef>
              <a:buClr>
                <a:srgbClr val="000000"/>
              </a:buClr>
              <a:buSzPct val="100000"/>
              <a:buFont typeface="Arial"/>
              <a:buChar char="●"/>
            </a:pPr>
            <a:r>
              <a:rPr sz="2400" lang="en">
                <a:latin typeface="Times New Roman"/>
                <a:ea typeface="Times New Roman"/>
                <a:cs typeface="Times New Roman"/>
                <a:sym typeface="Times New Roman"/>
              </a:rPr>
              <a:t>Liberation, optimism</a:t>
            </a:r>
          </a:p>
          <a:p>
            <a:pPr rtl="0" lvl="0" indent="-381000" marL="457200">
              <a:spcBef>
                <a:spcPts val="0"/>
              </a:spcBef>
              <a:buClr>
                <a:srgbClr val="000000"/>
              </a:buClr>
              <a:buSzPct val="100000"/>
              <a:buFont typeface="Arial"/>
              <a:buChar char="●"/>
            </a:pPr>
            <a:r>
              <a:rPr sz="2400" lang="en">
                <a:latin typeface="Times New Roman"/>
                <a:ea typeface="Times New Roman"/>
                <a:cs typeface="Times New Roman"/>
                <a:sym typeface="Times New Roman"/>
              </a:rPr>
              <a:t>Pleasure</a:t>
            </a:r>
          </a:p>
          <a:p>
            <a:pPr lvl="0" indent="-381000" marL="457200">
              <a:spcBef>
                <a:spcPts val="0"/>
              </a:spcBef>
              <a:buClr>
                <a:srgbClr val="000000"/>
              </a:buClr>
              <a:buSzPct val="100000"/>
              <a:buFont typeface="Arial"/>
              <a:buChar char="●"/>
            </a:pPr>
            <a:r>
              <a:rPr sz="2400" lang="en">
                <a:latin typeface="Times New Roman"/>
                <a:ea typeface="Times New Roman"/>
                <a:cs typeface="Times New Roman"/>
                <a:sym typeface="Times New Roman"/>
              </a:rPr>
              <a:t>Nurturing (finally being able to take care of someone in need)</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 name="Shape 40"/>
        <p:cNvGrpSpPr/>
        <p:nvPr/>
      </p:nvGrpSpPr>
      <p:grpSpPr>
        <a:xfrm>
          <a:off y="0" x="0"/>
          <a:ext cy="0" cx="0"/>
          <a:chOff y="0" x="0"/>
          <a:chExt cy="0" cx="0"/>
        </a:xfrm>
      </p:grpSpPr>
      <p:sp>
        <p:nvSpPr>
          <p:cNvPr id="41" name="Shape 41"/>
          <p:cNvSpPr txBox="1"/>
          <p:nvPr>
            <p:ph type="title"/>
          </p:nvPr>
        </p:nvSpPr>
        <p:spPr>
          <a:xfrm>
            <a:off y="205975" x="457200"/>
            <a:ext cy="617399" cx="8229600"/>
          </a:xfrm>
          <a:prstGeom prst="rect">
            <a:avLst/>
          </a:prstGeom>
        </p:spPr>
        <p:txBody>
          <a:bodyPr bIns="91425" rIns="91425" lIns="91425" tIns="91425" anchor="b" anchorCtr="0">
            <a:spAutoFit/>
          </a:bodyPr>
          <a:lstStyle/>
          <a:p>
            <a:pPr algn="ctr">
              <a:spcBef>
                <a:spcPts val="0"/>
              </a:spcBef>
              <a:buNone/>
            </a:pPr>
            <a:r>
              <a:rPr lang="en">
                <a:latin typeface="Times New Roman"/>
                <a:ea typeface="Times New Roman"/>
                <a:cs typeface="Times New Roman"/>
                <a:sym typeface="Times New Roman"/>
              </a:rPr>
              <a:t>Quote</a:t>
            </a:r>
          </a:p>
        </p:txBody>
      </p:sp>
      <p:sp>
        <p:nvSpPr>
          <p:cNvPr id="42" name="Shape 42"/>
          <p:cNvSpPr txBox="1"/>
          <p:nvPr>
            <p:ph idx="1" type="body"/>
          </p:nvPr>
        </p:nvSpPr>
        <p:spPr>
          <a:xfrm>
            <a:off y="769925" x="457200"/>
            <a:ext cy="4565999" cx="8229600"/>
          </a:xfrm>
          <a:prstGeom prst="rect">
            <a:avLst/>
          </a:prstGeom>
        </p:spPr>
        <p:txBody>
          <a:bodyPr bIns="91425" rIns="91425" lIns="91425" tIns="91425" anchor="t" anchorCtr="0">
            <a:spAutoFit/>
          </a:bodyPr>
          <a:lstStyle/>
          <a:p>
            <a:pPr rtl="0">
              <a:spcBef>
                <a:spcPts val="0"/>
              </a:spcBef>
              <a:buNone/>
            </a:pPr>
            <a:r>
              <a:rPr sz="2400" lang="en">
                <a:latin typeface="Times New Roman"/>
                <a:ea typeface="Times New Roman"/>
                <a:cs typeface="Times New Roman"/>
                <a:sym typeface="Times New Roman"/>
              </a:rPr>
              <a:t>“I always got time for girls,” said Al. “I got no time for nothin’ else.” </a:t>
            </a:r>
          </a:p>
          <a:p>
            <a:pPr rtl="0">
              <a:spcBef>
                <a:spcPts val="0"/>
              </a:spcBef>
              <a:buNone/>
            </a:pPr>
            <a:r>
              <a:rPr sz="2400" lang="en">
                <a:latin typeface="Times New Roman"/>
                <a:ea typeface="Times New Roman"/>
                <a:cs typeface="Times New Roman"/>
                <a:sym typeface="Times New Roman"/>
              </a:rPr>
              <a:t>“Yeah, girls too! Wisht I could tear down a Rolls an’ put her back. I looked under the hood of a Cad’ 16 one time an’, God Awmighty, you never seen nothin’ so sweet in your life!..An’ a guy comes out an’ says, ‘What the hell you doin’?’ I says, ‘Jus’ lookin’. Ain’t she swell?’..We don’ say nothin’. Jus’ look. An’ purty soon he says, ‘How’d you like to drive her?” (Ch.20, p.255)</a:t>
            </a:r>
          </a:p>
          <a:p>
            <a:pPr rtl="0" lvl="0" indent="-381000" marL="457200">
              <a:spcBef>
                <a:spcPts val="0"/>
              </a:spcBef>
              <a:buClr>
                <a:srgbClr val="000000"/>
              </a:buClr>
              <a:buSzPct val="100000"/>
              <a:buFont typeface="Arial"/>
              <a:buChar char="●"/>
            </a:pPr>
            <a:r>
              <a:rPr sz="2400" lang="en">
                <a:latin typeface="Times New Roman"/>
                <a:ea typeface="Times New Roman"/>
                <a:cs typeface="Times New Roman"/>
                <a:sym typeface="Times New Roman"/>
              </a:rPr>
              <a:t>Domination</a:t>
            </a:r>
          </a:p>
          <a:p>
            <a:pPr rtl="0" lvl="0" indent="-381000" marL="457200">
              <a:spcBef>
                <a:spcPts val="0"/>
              </a:spcBef>
              <a:buClr>
                <a:srgbClr val="000000"/>
              </a:buClr>
              <a:buSzPct val="100000"/>
              <a:buFont typeface="Arial"/>
              <a:buChar char="●"/>
            </a:pPr>
            <a:r>
              <a:rPr sz="2400" lang="en">
                <a:latin typeface="Times New Roman"/>
                <a:ea typeface="Times New Roman"/>
                <a:cs typeface="Times New Roman"/>
                <a:sym typeface="Times New Roman"/>
              </a:rPr>
              <a:t>Sex is control (The only thing they were capable of controlling)</a:t>
            </a:r>
          </a:p>
          <a:p>
            <a:pPr>
              <a:spcBef>
                <a:spcPts val="0"/>
              </a:spcBef>
              <a:buNone/>
            </a:pPr>
            <a:r>
              <a:t/>
            </a:r>
            <a:endParaRPr sz="2400">
              <a:latin typeface="Times New Roman"/>
              <a:ea typeface="Times New Roman"/>
              <a:cs typeface="Times New Roman"/>
              <a:sym typeface="Times New Roman"/>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 name="Shape 46"/>
        <p:cNvGrpSpPr/>
        <p:nvPr/>
      </p:nvGrpSpPr>
      <p:grpSpPr>
        <a:xfrm>
          <a:off y="0" x="0"/>
          <a:ext cy="0" cx="0"/>
          <a:chOff y="0" x="0"/>
          <a:chExt cy="0" cx="0"/>
        </a:xfrm>
      </p:grpSpPr>
      <p:sp>
        <p:nvSpPr>
          <p:cNvPr id="47" name="Shape 47"/>
          <p:cNvSpPr txBox="1"/>
          <p:nvPr>
            <p:ph type="title"/>
          </p:nvPr>
        </p:nvSpPr>
        <p:spPr>
          <a:xfrm>
            <a:off y="205978" x="457200"/>
            <a:ext cy="857400" cx="8229600"/>
          </a:xfrm>
          <a:prstGeom prst="rect">
            <a:avLst/>
          </a:prstGeom>
        </p:spPr>
        <p:txBody>
          <a:bodyPr bIns="91425" rIns="91425" lIns="91425" tIns="91425" anchor="b" anchorCtr="0">
            <a:spAutoFit/>
          </a:bodyPr>
          <a:lstStyle/>
          <a:p>
            <a:pPr algn="ctr">
              <a:spcBef>
                <a:spcPts val="0"/>
              </a:spcBef>
              <a:buNone/>
            </a:pPr>
            <a:r>
              <a:rPr lang="en">
                <a:latin typeface="Times New Roman"/>
                <a:ea typeface="Times New Roman"/>
                <a:cs typeface="Times New Roman"/>
                <a:sym typeface="Times New Roman"/>
              </a:rPr>
              <a:t>Synthesis </a:t>
            </a:r>
          </a:p>
        </p:txBody>
      </p:sp>
      <p:sp>
        <p:nvSpPr>
          <p:cNvPr id="48" name="Shape 48"/>
          <p:cNvSpPr txBox="1"/>
          <p:nvPr>
            <p:ph idx="1" type="body"/>
          </p:nvPr>
        </p:nvSpPr>
        <p:spPr>
          <a:xfrm>
            <a:off y="1200150" x="457200"/>
            <a:ext cy="3725699" cx="8229600"/>
          </a:xfrm>
          <a:prstGeom prst="rect">
            <a:avLst/>
          </a:prstGeom>
        </p:spPr>
        <p:txBody>
          <a:bodyPr bIns="91425" rIns="91425" lIns="91425" tIns="91425" anchor="t" anchorCtr="0">
            <a:spAutoFit/>
          </a:bodyPr>
          <a:lstStyle/>
          <a:p>
            <a:pPr>
              <a:spcBef>
                <a:spcPts val="0"/>
              </a:spcBef>
              <a:buNone/>
            </a:pPr>
            <a:r>
              <a:rPr sz="1800" lang="en">
                <a:solidFill>
                  <a:schemeClr val="dk1"/>
                </a:solidFill>
                <a:latin typeface="Times New Roman"/>
                <a:ea typeface="Times New Roman"/>
                <a:cs typeface="Times New Roman"/>
                <a:sym typeface="Times New Roman"/>
              </a:rPr>
              <a:t>Sex has a particular meaning to each individual. Whether that meaning is in the form of rebellion and liberation seen from Jim Casy, or in the form of optimism and nurture found later on in the book in Rose of Sharon. Casey takes sex and uses it for his own selfish greed, taking girls that believe are doing this in the name of God, and exploiting them.  He takes no personal attachment to any of these girls or the actions he is performing.  Rose of Sharon, however, understands that she can use something that is usually done for self enjoyment, to provide nurture and hope to a man who has none. Generally speaking, sex was tied with something else in the novel as a cover-up of the personal desires each individual had and it was expressed by their behavior.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light-gradien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