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y="1095856" x="1997075"/>
            <a:ext cy="1102500" cx="64007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b="1" sz="4800"/>
            </a:lvl1pPr>
            <a:lvl2pPr>
              <a:spcBef>
                <a:spcPts val="0"/>
              </a:spcBef>
              <a:buSzPct val="100000"/>
              <a:defRPr b="1" sz="4800"/>
            </a:lvl2pPr>
            <a:lvl3pPr>
              <a:spcBef>
                <a:spcPts val="0"/>
              </a:spcBef>
              <a:buSzPct val="100000"/>
              <a:defRPr b="1" sz="4800"/>
            </a:lvl3pPr>
            <a:lvl4pPr>
              <a:spcBef>
                <a:spcPts val="0"/>
              </a:spcBef>
              <a:buSzPct val="100000"/>
              <a:defRPr b="1" sz="4800"/>
            </a:lvl4pPr>
            <a:lvl5pPr>
              <a:spcBef>
                <a:spcPts val="0"/>
              </a:spcBef>
              <a:buSzPct val="100000"/>
              <a:defRPr b="1" sz="4800"/>
            </a:lvl5pPr>
            <a:lvl6pPr>
              <a:spcBef>
                <a:spcPts val="0"/>
              </a:spcBef>
              <a:buSzPct val="100000"/>
              <a:defRPr b="1" sz="4800"/>
            </a:lvl6pPr>
            <a:lvl7pPr>
              <a:spcBef>
                <a:spcPts val="0"/>
              </a:spcBef>
              <a:buSzPct val="100000"/>
              <a:defRPr b="1" sz="4800"/>
            </a:lvl7pPr>
            <a:lvl8pPr>
              <a:spcBef>
                <a:spcPts val="0"/>
              </a:spcBef>
              <a:buSzPct val="100000"/>
              <a:defRPr b="1" sz="4800"/>
            </a:lvl8pPr>
            <a:lvl9pPr>
              <a:spcBef>
                <a:spcPts val="0"/>
              </a:spcBef>
              <a:buSzPct val="100000"/>
              <a:defRPr b="1" sz="48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y="2251802" x="1997075"/>
            <a:ext cy="871800" cx="6400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5" name="Shape 15"/>
          <p:cNvSpPr/>
          <p:nvPr/>
        </p:nvSpPr>
        <p:spPr>
          <a:xfrm>
            <a:off y="0" x="0"/>
            <a:ext cy="5143499" cx="31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>
            <a:off y="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>
            <a:off y="1916906" x="3175"/>
            <a:ext cy="611981" cx="635000"/>
          </a:xfrm>
          <a:custGeom>
            <a:pathLst>
              <a:path w="400" extrusionOk="0" h="514">
                <a:moveTo>
                  <a:pt y="0" x="400"/>
                </a:moveTo>
                <a:lnTo>
                  <a:pt y="0" x="0"/>
                </a:lnTo>
                <a:lnTo>
                  <a:pt y="514" x="0"/>
                </a:lnTo>
                <a:lnTo>
                  <a:pt y="514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>
            <a:off y="1307306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>
            <a:off y="1307306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y="3226593" x="152400"/>
            <a:ext cy="609600" cx="1317625"/>
          </a:xfrm>
          <a:custGeom>
            <a:pathLst>
              <a:path w="830" extrusionOk="0" h="512">
                <a:moveTo>
                  <a:pt y="0" x="830"/>
                </a:moveTo>
                <a:lnTo>
                  <a:pt y="0" x="398"/>
                </a:ln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>
            <a:off y="2614612" x="152400"/>
            <a:ext cy="611981" cx="1317625"/>
          </a:xfrm>
          <a:custGeom>
            <a:pathLst>
              <a:path w="830" extrusionOk="0" h="514">
                <a:moveTo>
                  <a:pt y="0" x="432"/>
                </a:moveTo>
                <a:lnTo>
                  <a:pt y="0" x="0"/>
                </a:lnTo>
                <a:lnTo>
                  <a:pt y="514" x="398"/>
                </a:lnTo>
                <a:lnTo>
                  <a:pt y="514" x="830"/>
                </a:lnTo>
                <a:lnTo>
                  <a:pt y="0" x="43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>
            <a:off y="2614612" x="984250"/>
            <a:ext cy="611981" cx="1322387"/>
          </a:xfrm>
          <a:custGeom>
            <a:pathLst>
              <a:path w="833" extrusionOk="0" h="514">
                <a:moveTo>
                  <a:pt y="514" x="399"/>
                </a:moveTo>
                <a:lnTo>
                  <a:pt y="514" x="833"/>
                </a:lnTo>
                <a:lnTo>
                  <a:pt y="0" x="435"/>
                </a:lnTo>
                <a:lnTo>
                  <a:pt y="0" x="0"/>
                </a:lnTo>
                <a:lnTo>
                  <a:pt y="514" x="399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>
            <a:off y="4533900" x="984250"/>
            <a:ext cy="609600" cx="1322387"/>
          </a:xfrm>
          <a:custGeom>
            <a:pathLst>
              <a:path w="833" extrusionOk="0" h="512">
                <a:moveTo>
                  <a:pt y="0" x="399"/>
                </a:moveTo>
                <a:lnTo>
                  <a:pt y="512" x="0"/>
                </a:lnTo>
                <a:lnTo>
                  <a:pt y="512" x="435"/>
                </a:lnTo>
                <a:lnTo>
                  <a:pt y="0" x="833"/>
                </a:lnTo>
                <a:lnTo>
                  <a:pt y="0" x="399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y="3924300" x="984250"/>
            <a:ext cy="609600" cx="1322387"/>
          </a:xfrm>
          <a:custGeom>
            <a:pathLst>
              <a:path w="833" extrusionOk="0" h="512">
                <a:moveTo>
                  <a:pt y="0" x="435"/>
                </a:moveTo>
                <a:lnTo>
                  <a:pt y="0" x="0"/>
                </a:lnTo>
                <a:lnTo>
                  <a:pt y="512" x="399"/>
                </a:lnTo>
                <a:lnTo>
                  <a:pt y="512" x="833"/>
                </a:lnTo>
                <a:lnTo>
                  <a:pt y="0" x="435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y="3924300" x="1820863"/>
            <a:ext cy="609600" cx="1317625"/>
          </a:xfrm>
          <a:custGeom>
            <a:pathLst>
              <a:path w="830" extrusionOk="0" h="512">
                <a:moveTo>
                  <a:pt y="0" x="434"/>
                </a:moveTo>
                <a:lnTo>
                  <a:pt y="0" x="0"/>
                </a:lnTo>
                <a:lnTo>
                  <a:pt y="512" x="398"/>
                </a:lnTo>
                <a:lnTo>
                  <a:pt y="512" x="830"/>
                </a:lnTo>
                <a:lnTo>
                  <a:pt y="0" x="43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>
            <a:off y="6096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>
            <a:off y="1916906" x="152400"/>
            <a:ext cy="611981" cx="1317625"/>
          </a:xfrm>
          <a:custGeom>
            <a:pathLst>
              <a:path w="830" extrusionOk="0" h="514">
                <a:moveTo>
                  <a:pt y="514" x="0"/>
                </a:moveTo>
                <a:lnTo>
                  <a:pt y="514" x="432"/>
                </a:lnTo>
                <a:lnTo>
                  <a:pt y="0" x="830"/>
                </a:lnTo>
                <a:lnTo>
                  <a:pt y="0" x="398"/>
                </a:lnTo>
                <a:lnTo>
                  <a:pt y="514" x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y="3226593" x="984250"/>
            <a:ext cy="609600" cx="1322387"/>
          </a:xfrm>
          <a:custGeom>
            <a:pathLst>
              <a:path w="833" extrusionOk="0" h="512">
                <a:moveTo>
                  <a:pt y="512" x="0"/>
                </a:moveTo>
                <a:lnTo>
                  <a:pt y="512" x="435"/>
                </a:lnTo>
                <a:lnTo>
                  <a:pt y="0" x="833"/>
                </a:lnTo>
                <a:lnTo>
                  <a:pt y="0" x="399"/>
                </a:lnTo>
                <a:lnTo>
                  <a:pt y="512" x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>
            <a:off y="4533900" x="1820863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4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y="45339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>
            <a:off y="392430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y="2017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>
            <a:off y="612225" x="8397875"/>
            <a:ext cy="607183" cx="746125"/>
          </a:xfrm>
          <a:custGeom>
            <a:pathLst>
              <a:path w="470" extrusionOk="0" h="602">
                <a:moveTo>
                  <a:pt y="0" x="0"/>
                </a:moveTo>
                <a:lnTo>
                  <a:pt y="602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200150" x="457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y="1200150" x="4648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3" name="Shape 53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y="3320653" x="1574800"/>
            <a:ext cy="5133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69" name="Shape 69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%" r="100%"/>
          </a:path>
          <a:tileRect b="-100%" l="-100%"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/>
          <p:nvPr/>
        </p:nvSpPr>
        <p:spPr>
          <a:xfrm>
            <a:off y="0" x="0"/>
            <a:ext cy="5143499" cx="31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" name="Shape 8"/>
          <p:cNvSpPr/>
          <p:nvPr/>
        </p:nvSpPr>
        <p:spPr>
          <a:xfrm>
            <a:off y="45339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y="392430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y="2017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y="612225" x="8397875"/>
            <a:ext cy="607183" cx="746125"/>
          </a:xfrm>
          <a:custGeom>
            <a:pathLst>
              <a:path w="470" extrusionOk="0" h="602">
                <a:moveTo>
                  <a:pt y="0" x="0"/>
                </a:moveTo>
                <a:lnTo>
                  <a:pt y="602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ctrTitle"/>
          </p:nvPr>
        </p:nvSpPr>
        <p:spPr>
          <a:xfrm>
            <a:off y="1095850" x="1997075"/>
            <a:ext cy="2153400" cx="6400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6000" lang="en"/>
              <a:t>Martian Invasion: 1938</a:t>
            </a:r>
          </a:p>
        </p:txBody>
      </p:sp>
      <p:sp>
        <p:nvSpPr>
          <p:cNvPr id="80" name="Shape 80"/>
          <p:cNvSpPr txBox="1"/>
          <p:nvPr>
            <p:ph idx="1" type="subTitle"/>
          </p:nvPr>
        </p:nvSpPr>
        <p:spPr>
          <a:xfrm>
            <a:off y="3076850" x="1860375"/>
            <a:ext cy="1380000" cx="6625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By: Liv Hurley, Sophia Koltusky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Problem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The audience turned on the “War of The Worlds”, that started at 8PM, after the ventriloquist show that ended at 8:12PM. By this time, the Alien Invasion story had already begun. The listeners did not hear the beginning that explained “War of The Worlds” as a radio show.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Conditions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Orson Welles created the show to seem like a regular news broadcast. By the time the weather report came on, the broadcast was interrupted like it would have been in a real emergency. There were no phones or TV’s, so there was no way for the listeners to know the truth.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Response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064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800" lang="en"/>
              <a:t>People flooded the highways trying to escape</a:t>
            </a:r>
          </a:p>
          <a:p>
            <a:pPr rtl="0" lvl="0" indent="-4064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800" lang="en"/>
              <a:t>The listeners called radio and news stations for information about how to protect themselves</a:t>
            </a:r>
          </a:p>
          <a:p>
            <a:pPr rtl="0" lvl="0" indent="-4064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800" lang="en"/>
              <a:t>Begged police for gas masks to protect themselves against the aliens’ toxic air</a:t>
            </a:r>
          </a:p>
          <a:p>
            <a:pPr lvl="0" indent="-4064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800" lang="en"/>
              <a:t>Possible suicides, although it was never proven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Lessons Learned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Ask questions and be skeptical before believing the first thing that is told to you.</a:t>
            </a:r>
          </a:p>
          <a:p>
            <a:pPr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Use common logic and think about the reality of what is being said.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y="205975" x="157575"/>
            <a:ext cy="857400" cx="8148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Comparison to the Salem Witch Trials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People believing in ideas that don’t have any evidence</a:t>
            </a:r>
          </a:p>
          <a:p>
            <a:pPr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People went to the extremes and acted severely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Sources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rgbClr val="FFF7A9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F7A9"/>
                </a:solidFill>
              </a:rPr>
              <a:t>http://history1900s.about.com/od/1930s/a/warofworlds.htm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http://www.history.com/this-day-in-history/welles-scares-nation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http://news.nationalgeographic.com/news/2005/06/0617_050617_warworlds.html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